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72" r:id="rId5"/>
    <p:sldId id="277" r:id="rId6"/>
    <p:sldId id="278" r:id="rId7"/>
    <p:sldId id="267" r:id="rId8"/>
    <p:sldId id="279" r:id="rId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5152"/>
    <a:srgbClr val="9CC1A0"/>
    <a:srgbClr val="D7C4B7"/>
    <a:srgbClr val="354D52"/>
    <a:srgbClr val="305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72B245-1B0C-4224-8EA3-F3E70C8C4DD3}" v="4" dt="2022-06-13T13:12:51.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3" autoAdjust="0"/>
    <p:restoredTop sz="94242" autoAdjust="0"/>
  </p:normalViewPr>
  <p:slideViewPr>
    <p:cSldViewPr snapToGrid="0" snapToObjects="1">
      <p:cViewPr varScale="1">
        <p:scale>
          <a:sx n="107" d="100"/>
          <a:sy n="107" d="100"/>
        </p:scale>
        <p:origin x="828" y="12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rskainen Pekka" userId="S::pekka.hurskainen@env.fi::4dc4c628-d3a4-471f-bc7d-7b6fba74c819" providerId="AD" clId="Web-{5672B245-1B0C-4224-8EA3-F3E70C8C4DD3}"/>
    <pc:docChg chg="modSld">
      <pc:chgData name="Hurskainen Pekka" userId="S::pekka.hurskainen@env.fi::4dc4c628-d3a4-471f-bc7d-7b6fba74c819" providerId="AD" clId="Web-{5672B245-1B0C-4224-8EA3-F3E70C8C4DD3}" dt="2022-06-13T13:12:49.312" v="2" actId="20577"/>
      <pc:docMkLst>
        <pc:docMk/>
      </pc:docMkLst>
      <pc:sldChg chg="modSp">
        <pc:chgData name="Hurskainen Pekka" userId="S::pekka.hurskainen@env.fi::4dc4c628-d3a4-471f-bc7d-7b6fba74c819" providerId="AD" clId="Web-{5672B245-1B0C-4224-8EA3-F3E70C8C4DD3}" dt="2022-06-13T13:12:34.609" v="1" actId="20577"/>
        <pc:sldMkLst>
          <pc:docMk/>
          <pc:sldMk cId="3340772851" sldId="277"/>
        </pc:sldMkLst>
        <pc:spChg chg="mod">
          <ac:chgData name="Hurskainen Pekka" userId="S::pekka.hurskainen@env.fi::4dc4c628-d3a4-471f-bc7d-7b6fba74c819" providerId="AD" clId="Web-{5672B245-1B0C-4224-8EA3-F3E70C8C4DD3}" dt="2022-06-13T13:12:34.609" v="1" actId="20577"/>
          <ac:spMkLst>
            <pc:docMk/>
            <pc:sldMk cId="3340772851" sldId="277"/>
            <ac:spMk id="4" creationId="{E5E15F62-C979-5341-A54A-22336498AF2D}"/>
          </ac:spMkLst>
        </pc:spChg>
      </pc:sldChg>
      <pc:sldChg chg="modSp">
        <pc:chgData name="Hurskainen Pekka" userId="S::pekka.hurskainen@env.fi::4dc4c628-d3a4-471f-bc7d-7b6fba74c819" providerId="AD" clId="Web-{5672B245-1B0C-4224-8EA3-F3E70C8C4DD3}" dt="2022-06-13T13:12:49.312" v="2" actId="20577"/>
        <pc:sldMkLst>
          <pc:docMk/>
          <pc:sldMk cId="2248609810" sldId="278"/>
        </pc:sldMkLst>
        <pc:spChg chg="mod">
          <ac:chgData name="Hurskainen Pekka" userId="S::pekka.hurskainen@env.fi::4dc4c628-d3a4-471f-bc7d-7b6fba74c819" providerId="AD" clId="Web-{5672B245-1B0C-4224-8EA3-F3E70C8C4DD3}" dt="2022-06-13T13:12:49.312" v="2" actId="20577"/>
          <ac:spMkLst>
            <pc:docMk/>
            <pc:sldMk cId="2248609810" sldId="278"/>
            <ac:spMk id="4" creationId="{E5E15F62-C979-5341-A54A-22336498AF2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9FB8C-A4DD-5F42-876E-0DE32318DFC6}" type="datetimeFigureOut">
              <a:rPr lang="fi-FI" smtClean="0"/>
              <a:t>16.6.2022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B220D-B117-1245-9553-24C72C0F5C84}" type="slidenum">
              <a:rPr lang="fi-FI" smtClean="0"/>
              <a:t>‹#›</a:t>
            </a:fld>
            <a:endParaRPr lang="fi-FI"/>
          </a:p>
        </p:txBody>
      </p:sp>
    </p:spTree>
    <p:extLst>
      <p:ext uri="{BB962C8B-B14F-4D97-AF65-F5344CB8AC3E}">
        <p14:creationId xmlns:p14="http://schemas.microsoft.com/office/powerpoint/2010/main" val="86292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39B220D-B117-1245-9553-24C72C0F5C84}" type="slidenum">
              <a:rPr lang="fi-FI" smtClean="0"/>
              <a:t>1</a:t>
            </a:fld>
            <a:endParaRPr lang="fi-FI"/>
          </a:p>
        </p:txBody>
      </p:sp>
    </p:spTree>
    <p:extLst>
      <p:ext uri="{BB962C8B-B14F-4D97-AF65-F5344CB8AC3E}">
        <p14:creationId xmlns:p14="http://schemas.microsoft.com/office/powerpoint/2010/main" val="79956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CF46BF-E327-8544-8725-35D6242A9E0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1F830F7-A867-3A4C-A076-912ACD5568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C8896DA9-C7C7-4245-A2BD-4BFB12EC9CC8}"/>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C297852A-8C17-3042-934B-01D4232A77C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56F3A54-0117-EF45-A681-7578CBAE9D95}"/>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4184206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8918EE-E749-134B-8597-44410345B0FA}"/>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8B288742-1271-2748-A2D0-851E109F384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B5A2E98-DC70-1944-B06B-1AAA26E3A705}"/>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B8DA1827-E480-BD48-B908-8697D340992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5B67236-F381-5042-A396-0B71F1D78F35}"/>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150793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21B62D5-575F-574A-AB95-0500EADFA270}"/>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7AE4690-27AC-614C-99F2-B79B630CF06E}"/>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F551EEA-B8AB-A644-87EA-BCF8F09F36F3}"/>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E4A4C69D-33A7-5949-825D-98CF5723DDE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E227E04-41EF-1046-81E2-2CF70AACC9EE}"/>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200969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23EB87-63ED-D440-B5AC-F07DAE7D2A3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9FF1429-DFD9-3D46-9002-6450EC5DDA1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D4D7414-398E-A540-966E-C2588D805140}"/>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640A42AD-E704-1B47-8A2E-22072C9EAE3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9F59A6B-DF65-A444-BCA2-9ECB03449460}"/>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48255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3DF364-5EF5-2B47-9EC7-93DD1B89A0B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ACBE9EF9-5C55-E142-9FBF-4A5A803326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BE5AD5D0-4175-5C41-844A-843D42A3AB6B}"/>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FFF540B7-6C29-4E48-8929-F4174BB6B28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9879FBF-B681-724C-B3C9-3169763BB9C8}"/>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8318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5FEAF4-1C15-E544-A414-560BD5A23DF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F6ADD56-61C0-2B40-8F40-BE637FA7F2F5}"/>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87F63184-7946-BE49-BB81-D8D70DBE2FF0}"/>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DA2411C-D916-7A41-B15C-C0506FF1BCFC}"/>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6" name="Alatunnisteen paikkamerkki 5">
            <a:extLst>
              <a:ext uri="{FF2B5EF4-FFF2-40B4-BE49-F238E27FC236}">
                <a16:creationId xmlns:a16="http://schemas.microsoft.com/office/drawing/2014/main" id="{0246B6C2-3D43-8B4A-9604-F1582A6D5E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5A10A7C-929D-4E41-9FCA-D46BB53E854E}"/>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323802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EF2CB1-D79A-3749-B1E7-68AE5F0D6464}"/>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1E649B3D-2EE3-C54F-833B-C2782812C2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CB6C54A4-90CA-974A-805C-6286157BC29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525B9BD-2EF7-C145-861E-9B616EA58B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D42F8B8-6E2A-A94A-89FB-FE6FE73FD4CF}"/>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07C40DF9-9ABC-3D41-8003-FFF9E11C7028}"/>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8" name="Alatunnisteen paikkamerkki 7">
            <a:extLst>
              <a:ext uri="{FF2B5EF4-FFF2-40B4-BE49-F238E27FC236}">
                <a16:creationId xmlns:a16="http://schemas.microsoft.com/office/drawing/2014/main" id="{7E91467B-0F5E-3D43-A232-4BF25ACF55E6}"/>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A678B78-0DA6-864F-BF92-C59D0FCD165E}"/>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140827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BB6439-603C-9747-B6DD-F79F594B8F80}"/>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93192E5-95AF-C14E-BEB2-5A35909A16F1}"/>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4" name="Alatunnisteen paikkamerkki 3">
            <a:extLst>
              <a:ext uri="{FF2B5EF4-FFF2-40B4-BE49-F238E27FC236}">
                <a16:creationId xmlns:a16="http://schemas.microsoft.com/office/drawing/2014/main" id="{02EA8AD4-3B0D-C942-A527-41CE3A59A59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2DB0153-3305-8846-B699-43A76A3A286B}"/>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410255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16535F5-1F64-7A4A-8B88-57C86C73DC44}"/>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3" name="Alatunnisteen paikkamerkki 2">
            <a:extLst>
              <a:ext uri="{FF2B5EF4-FFF2-40B4-BE49-F238E27FC236}">
                <a16:creationId xmlns:a16="http://schemas.microsoft.com/office/drawing/2014/main" id="{F3E90848-25B0-9E42-895E-E5296467A64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393B5616-48C2-904C-9A49-E9127DFB4FA9}"/>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333504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2F8FE8-0E15-8041-BE29-86B099D9F4A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8FE22A1-5021-7E4A-9C7F-B884B81C07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F05D6CF-D52A-4143-8CA9-D3B8D42E2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35C1F70-EF71-204A-8084-3283D83DB1CF}"/>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6" name="Alatunnisteen paikkamerkki 5">
            <a:extLst>
              <a:ext uri="{FF2B5EF4-FFF2-40B4-BE49-F238E27FC236}">
                <a16:creationId xmlns:a16="http://schemas.microsoft.com/office/drawing/2014/main" id="{E9C99A17-87BB-1D4F-9610-6F089DACFCE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18D3B07-CA48-9840-8187-E5E8D2D1AB2F}"/>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184126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3BB6DF-6E16-EB4B-A3EE-ACF50DF69F2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4E6A7C0-FAA4-F54A-A217-837B31AB92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26FED74-1DA6-9441-A2C5-EBA42F895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020C358-8964-9442-B37F-846513E32E93}"/>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6" name="Alatunnisteen paikkamerkki 5">
            <a:extLst>
              <a:ext uri="{FF2B5EF4-FFF2-40B4-BE49-F238E27FC236}">
                <a16:creationId xmlns:a16="http://schemas.microsoft.com/office/drawing/2014/main" id="{282A452E-29C1-5B43-85B4-C65A1C25411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0B298C7-0CE3-A044-89A8-1920ED69E008}"/>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88423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09712BB-838F-064E-B2CE-A5BB81627C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950CF7A5-FDA8-1547-8B5C-0BB5B0BEF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72ABB29-C8E6-F04D-A06B-63ABAE23A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9D85E6F7-5DE9-8149-B0C0-76B2441CA1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B815736C-9337-964D-90FE-A13E0C0E3C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38BBF-EBD4-BE4C-B638-B3FDE3C9776E}" type="slidenum">
              <a:rPr lang="fi-FI" smtClean="0"/>
              <a:t>‹#›</a:t>
            </a:fld>
            <a:endParaRPr lang="fi-FI"/>
          </a:p>
        </p:txBody>
      </p:sp>
    </p:spTree>
    <p:extLst>
      <p:ext uri="{BB962C8B-B14F-4D97-AF65-F5344CB8AC3E}">
        <p14:creationId xmlns:p14="http://schemas.microsoft.com/office/powerpoint/2010/main" val="3078090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feosuomi.fi/" TargetMode="External"/><Relationship Id="rId4" Type="http://schemas.openxmlformats.org/officeDocument/2006/relationships/hyperlink" Target="https://maiaportal.e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valtioneuvosto.fi/-/10616/ekologisesti-kestava-talouspolitiikka-tulevien-vuosien-haasteena-yhteiskunnan-rakenteisiin-vaaditaan-merkittavia-muutoksi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Kuva 35">
            <a:extLst>
              <a:ext uri="{FF2B5EF4-FFF2-40B4-BE49-F238E27FC236}">
                <a16:creationId xmlns:a16="http://schemas.microsoft.com/office/drawing/2014/main" id="{BCF61FC5-8CF6-A64E-874D-C6728FD2BB9D}"/>
              </a:ext>
              <a:ext uri="{C183D7F6-B498-43B3-948B-1728B52AA6E4}">
                <adec:decorative xmlns:adec="http://schemas.microsoft.com/office/drawing/2017/decorative" val="1"/>
              </a:ext>
            </a:extLst>
          </p:cNvPr>
          <p:cNvPicPr>
            <a:picLocks noChangeAspect="1"/>
          </p:cNvPicPr>
          <p:nvPr/>
        </p:nvPicPr>
        <p:blipFill rotWithShape="1">
          <a:blip r:embed="rId3"/>
          <a:srcRect l="17528" t="30605" b="-1"/>
          <a:stretch/>
        </p:blipFill>
        <p:spPr>
          <a:xfrm>
            <a:off x="9723819" y="2218627"/>
            <a:ext cx="2548390" cy="4661602"/>
          </a:xfrm>
          <a:prstGeom prst="rect">
            <a:avLst/>
          </a:prstGeom>
        </p:spPr>
      </p:pic>
      <p:pic>
        <p:nvPicPr>
          <p:cNvPr id="35" name="Kuva 34">
            <a:extLst>
              <a:ext uri="{FF2B5EF4-FFF2-40B4-BE49-F238E27FC236}">
                <a16:creationId xmlns:a16="http://schemas.microsoft.com/office/drawing/2014/main" id="{8A405CF7-DF4B-F14C-9E86-582CF9AEC996}"/>
              </a:ext>
              <a:ext uri="{C183D7F6-B498-43B3-948B-1728B52AA6E4}">
                <adec:decorative xmlns:adec="http://schemas.microsoft.com/office/drawing/2017/decorative" val="1"/>
              </a:ext>
            </a:extLst>
          </p:cNvPr>
          <p:cNvPicPr>
            <a:picLocks noChangeAspect="1"/>
          </p:cNvPicPr>
          <p:nvPr/>
        </p:nvPicPr>
        <p:blipFill rotWithShape="1">
          <a:blip r:embed="rId3"/>
          <a:srcRect r="37701" b="62942"/>
          <a:stretch/>
        </p:blipFill>
        <p:spPr>
          <a:xfrm>
            <a:off x="8635544" y="-175501"/>
            <a:ext cx="2175918" cy="2813770"/>
          </a:xfrm>
          <a:prstGeom prst="rect">
            <a:avLst/>
          </a:prstGeom>
        </p:spPr>
      </p:pic>
      <p:pic>
        <p:nvPicPr>
          <p:cNvPr id="38" name="Kuva 37">
            <a:extLst>
              <a:ext uri="{FF2B5EF4-FFF2-40B4-BE49-F238E27FC236}">
                <a16:creationId xmlns:a16="http://schemas.microsoft.com/office/drawing/2014/main" id="{F73F9EC8-E065-F842-A3AE-26DED250A4A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1903" y="508000"/>
            <a:ext cx="2540990" cy="1429307"/>
          </a:xfrm>
          <a:prstGeom prst="rect">
            <a:avLst/>
          </a:prstGeom>
        </p:spPr>
      </p:pic>
      <p:sp>
        <p:nvSpPr>
          <p:cNvPr id="13" name="Otsikko 8">
            <a:extLst>
              <a:ext uri="{FF2B5EF4-FFF2-40B4-BE49-F238E27FC236}">
                <a16:creationId xmlns:a16="http://schemas.microsoft.com/office/drawing/2014/main" id="{FA923A3C-51FC-2F44-A45E-BB78E1889209}"/>
              </a:ext>
            </a:extLst>
          </p:cNvPr>
          <p:cNvSpPr>
            <a:spLocks noGrp="1"/>
          </p:cNvSpPr>
          <p:nvPr>
            <p:ph type="ctrTitle"/>
          </p:nvPr>
        </p:nvSpPr>
        <p:spPr>
          <a:xfrm>
            <a:off x="752759" y="2636136"/>
            <a:ext cx="8971060" cy="1255791"/>
          </a:xfrm>
        </p:spPr>
        <p:txBody>
          <a:bodyPr>
            <a:normAutofit/>
          </a:bodyPr>
          <a:lstStyle/>
          <a:p>
            <a:pPr algn="l"/>
            <a:r>
              <a:rPr lang="fi-FI" sz="4000" b="1" dirty="0">
                <a:solidFill>
                  <a:srgbClr val="395152"/>
                </a:solidFill>
                <a:latin typeface="Poppins" pitchFamily="2" charset="77"/>
                <a:cs typeface="Poppins" pitchFamily="2" charset="77"/>
              </a:rPr>
              <a:t>Tervetuloa &amp; tilaisuuden tavoitteet</a:t>
            </a:r>
          </a:p>
        </p:txBody>
      </p:sp>
      <p:sp>
        <p:nvSpPr>
          <p:cNvPr id="15" name="Alaotsikko 11">
            <a:extLst>
              <a:ext uri="{FF2B5EF4-FFF2-40B4-BE49-F238E27FC236}">
                <a16:creationId xmlns:a16="http://schemas.microsoft.com/office/drawing/2014/main" id="{85F7E798-91AB-FD4D-953B-5A4CC987C3F6}"/>
              </a:ext>
            </a:extLst>
          </p:cNvPr>
          <p:cNvSpPr>
            <a:spLocks noGrp="1"/>
          </p:cNvSpPr>
          <p:nvPr>
            <p:ph type="subTitle" idx="1"/>
          </p:nvPr>
        </p:nvSpPr>
        <p:spPr>
          <a:xfrm>
            <a:off x="752759" y="4081758"/>
            <a:ext cx="8971060" cy="1655762"/>
          </a:xfrm>
        </p:spPr>
        <p:txBody>
          <a:bodyPr>
            <a:normAutofit lnSpcReduction="10000"/>
          </a:bodyPr>
          <a:lstStyle/>
          <a:p>
            <a:pPr algn="l"/>
            <a:r>
              <a:rPr lang="fi-FI" b="1" dirty="0">
                <a:solidFill>
                  <a:schemeClr val="tx1">
                    <a:lumMod val="85000"/>
                    <a:lumOff val="15000"/>
                  </a:schemeClr>
                </a:solidFill>
                <a:latin typeface="Montserrat" pitchFamily="2" charset="77"/>
              </a:rPr>
              <a:t>Soile Oinonen</a:t>
            </a:r>
          </a:p>
          <a:p>
            <a:pPr algn="l"/>
            <a:r>
              <a:rPr lang="fi-FI" dirty="0">
                <a:solidFill>
                  <a:schemeClr val="tx1">
                    <a:lumMod val="85000"/>
                    <a:lumOff val="15000"/>
                  </a:schemeClr>
                </a:solidFill>
                <a:latin typeface="Montserrat" pitchFamily="2" charset="77"/>
              </a:rPr>
              <a:t>Ryhmäpäällikkö, Suomen ympäristökeskus</a:t>
            </a:r>
          </a:p>
          <a:p>
            <a:pPr algn="l"/>
            <a:r>
              <a:rPr lang="fi-FI" dirty="0">
                <a:solidFill>
                  <a:schemeClr val="tx1">
                    <a:lumMod val="85000"/>
                    <a:lumOff val="15000"/>
                  </a:schemeClr>
                </a:solidFill>
                <a:latin typeface="Montserrat" pitchFamily="2" charset="77"/>
              </a:rPr>
              <a:t>Ympäristö- ja luonnonvarataloustieteen dosentti, Helsingin yliopisto</a:t>
            </a:r>
          </a:p>
        </p:txBody>
      </p:sp>
      <p:pic>
        <p:nvPicPr>
          <p:cNvPr id="3" name="Kuva 2">
            <a:extLst>
              <a:ext uri="{FF2B5EF4-FFF2-40B4-BE49-F238E27FC236}">
                <a16:creationId xmlns:a16="http://schemas.microsoft.com/office/drawing/2014/main" id="{3118C1AE-A20D-5C4D-9799-8CFC5FE26FC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887446" y="-20547"/>
            <a:ext cx="3304554" cy="2495910"/>
          </a:xfrm>
          <a:prstGeom prst="rect">
            <a:avLst/>
          </a:prstGeom>
        </p:spPr>
      </p:pic>
      <p:pic>
        <p:nvPicPr>
          <p:cNvPr id="7" name="Kuva 6">
            <a:extLst>
              <a:ext uri="{FF2B5EF4-FFF2-40B4-BE49-F238E27FC236}">
                <a16:creationId xmlns:a16="http://schemas.microsoft.com/office/drawing/2014/main" id="{F573592D-75F3-2B46-B458-82E5F20B9A6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454575" y="2269343"/>
            <a:ext cx="2748348" cy="4031428"/>
          </a:xfrm>
          <a:prstGeom prst="rect">
            <a:avLst/>
          </a:prstGeom>
        </p:spPr>
      </p:pic>
      <p:pic>
        <p:nvPicPr>
          <p:cNvPr id="9" name="Kuva 8">
            <a:extLst>
              <a:ext uri="{FF2B5EF4-FFF2-40B4-BE49-F238E27FC236}">
                <a16:creationId xmlns:a16="http://schemas.microsoft.com/office/drawing/2014/main" id="{F4F7A429-59C6-456F-931C-1D8697E3C9BA}"/>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1212" y="838400"/>
            <a:ext cx="1078629" cy="798060"/>
          </a:xfrm>
          <a:prstGeom prst="rect">
            <a:avLst/>
          </a:prstGeom>
        </p:spPr>
      </p:pic>
      <p:pic>
        <p:nvPicPr>
          <p:cNvPr id="10" name="Kuva 9">
            <a:extLst>
              <a:ext uri="{FF2B5EF4-FFF2-40B4-BE49-F238E27FC236}">
                <a16:creationId xmlns:a16="http://schemas.microsoft.com/office/drawing/2014/main" id="{0CA008F4-CE77-4FFC-B61F-D9E717A77D0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551830" y="809005"/>
            <a:ext cx="2285714" cy="835048"/>
          </a:xfrm>
          <a:prstGeom prst="rect">
            <a:avLst/>
          </a:prstGeom>
        </p:spPr>
      </p:pic>
      <p:sp>
        <p:nvSpPr>
          <p:cNvPr id="12" name="Alaotsikko 2">
            <a:extLst>
              <a:ext uri="{FF2B5EF4-FFF2-40B4-BE49-F238E27FC236}">
                <a16:creationId xmlns:a16="http://schemas.microsoft.com/office/drawing/2014/main" id="{8B095250-2C0F-4AD4-AC3D-F248E6282F24}"/>
              </a:ext>
            </a:extLst>
          </p:cNvPr>
          <p:cNvSpPr txBox="1">
            <a:spLocks/>
          </p:cNvSpPr>
          <p:nvPr/>
        </p:nvSpPr>
        <p:spPr>
          <a:xfrm>
            <a:off x="419245" y="197443"/>
            <a:ext cx="8652339" cy="8363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600" b="1" dirty="0">
                <a:solidFill>
                  <a:srgbClr val="212529"/>
                </a:solidFill>
                <a:latin typeface="Roboto" panose="02000000000000000000" pitchFamily="2" charset="0"/>
              </a:rPr>
              <a:t>Kohti ekosysteemitilinpidon toimijaverkostoa? Scandic </a:t>
            </a:r>
            <a:r>
              <a:rPr lang="fi-FI" sz="1600" b="1" dirty="0" err="1">
                <a:solidFill>
                  <a:srgbClr val="212529"/>
                </a:solidFill>
                <a:latin typeface="Roboto" panose="02000000000000000000" pitchFamily="2" charset="0"/>
              </a:rPr>
              <a:t>Simonkenttä</a:t>
            </a:r>
            <a:r>
              <a:rPr lang="fi-FI" sz="1600" b="1" dirty="0">
                <a:solidFill>
                  <a:srgbClr val="212529"/>
                </a:solidFill>
                <a:latin typeface="Roboto" panose="02000000000000000000" pitchFamily="2" charset="0"/>
              </a:rPr>
              <a:t> 14.6.2022, Helsinki</a:t>
            </a:r>
            <a:endParaRPr lang="fi-FI" sz="2000" b="1" dirty="0">
              <a:solidFill>
                <a:srgbClr val="395152"/>
              </a:solidFill>
              <a:latin typeface="Montserrat" pitchFamily="2" charset="77"/>
            </a:endParaRPr>
          </a:p>
        </p:txBody>
      </p:sp>
      <p:sp>
        <p:nvSpPr>
          <p:cNvPr id="4" name="Tekstiruutu 20">
            <a:extLst>
              <a:ext uri="{FF2B5EF4-FFF2-40B4-BE49-F238E27FC236}">
                <a16:creationId xmlns:a16="http://schemas.microsoft.com/office/drawing/2014/main" id="{51EAA3F2-4CC7-1E2D-29CB-A0A83BA75461}"/>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spTree>
    <p:extLst>
      <p:ext uri="{BB962C8B-B14F-4D97-AF65-F5344CB8AC3E}">
        <p14:creationId xmlns:p14="http://schemas.microsoft.com/office/powerpoint/2010/main" val="282026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8A8B515-EDCD-274D-8CE1-7CFFF2D722B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27734" y="-119508"/>
            <a:ext cx="2198152" cy="4778591"/>
          </a:xfrm>
          <a:prstGeom prst="rect">
            <a:avLst/>
          </a:prstGeom>
        </p:spPr>
      </p:pic>
      <p:pic>
        <p:nvPicPr>
          <p:cNvPr id="6" name="Kuva 5">
            <a:extLst>
              <a:ext uri="{FF2B5EF4-FFF2-40B4-BE49-F238E27FC236}">
                <a16:creationId xmlns:a16="http://schemas.microsoft.com/office/drawing/2014/main" id="{46820FB9-6EBF-F94B-A0EC-0CF70783AF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72792" y="6104382"/>
            <a:ext cx="1371600" cy="772668"/>
          </a:xfrm>
          <a:prstGeom prst="rect">
            <a:avLst/>
          </a:prstGeom>
        </p:spPr>
      </p:pic>
      <p:sp>
        <p:nvSpPr>
          <p:cNvPr id="7" name="Otsikko 1">
            <a:extLst>
              <a:ext uri="{FF2B5EF4-FFF2-40B4-BE49-F238E27FC236}">
                <a16:creationId xmlns:a16="http://schemas.microsoft.com/office/drawing/2014/main" id="{2CB8352C-D077-9D4C-A648-96629D3211A9}"/>
              </a:ext>
            </a:extLst>
          </p:cNvPr>
          <p:cNvSpPr>
            <a:spLocks noGrp="1"/>
          </p:cNvSpPr>
          <p:nvPr>
            <p:ph type="title"/>
          </p:nvPr>
        </p:nvSpPr>
        <p:spPr>
          <a:xfrm>
            <a:off x="839788" y="365125"/>
            <a:ext cx="9231864" cy="1325563"/>
          </a:xfrm>
        </p:spPr>
        <p:txBody>
          <a:bodyPr>
            <a:normAutofit/>
          </a:bodyPr>
          <a:lstStyle/>
          <a:p>
            <a:r>
              <a:rPr lang="fi-FI" sz="4000" b="1" dirty="0">
                <a:solidFill>
                  <a:srgbClr val="395152"/>
                </a:solidFill>
                <a:latin typeface="Poppins" pitchFamily="2" charset="77"/>
                <a:cs typeface="Poppins" pitchFamily="2" charset="77"/>
              </a:rPr>
              <a:t>Tausta ja tavoitteet (1/3)</a:t>
            </a:r>
          </a:p>
        </p:txBody>
      </p:sp>
      <p:sp>
        <p:nvSpPr>
          <p:cNvPr id="4" name="Sisällön paikkamerkki 3">
            <a:extLst>
              <a:ext uri="{FF2B5EF4-FFF2-40B4-BE49-F238E27FC236}">
                <a16:creationId xmlns:a16="http://schemas.microsoft.com/office/drawing/2014/main" id="{E5E15F62-C979-5341-A54A-22336498AF2D}"/>
              </a:ext>
            </a:extLst>
          </p:cNvPr>
          <p:cNvSpPr>
            <a:spLocks noGrp="1"/>
          </p:cNvSpPr>
          <p:nvPr>
            <p:ph idx="1"/>
          </p:nvPr>
        </p:nvSpPr>
        <p:spPr/>
        <p:txBody>
          <a:bodyPr vert="horz" lIns="91440" tIns="45720" rIns="91440" bIns="45720" rtlCol="0" anchor="t">
            <a:normAutofit/>
          </a:bodyPr>
          <a:lstStyle/>
          <a:p>
            <a:r>
              <a:rPr lang="fi-FI" sz="2000" dirty="0">
                <a:solidFill>
                  <a:schemeClr val="tx1">
                    <a:lumMod val="85000"/>
                    <a:lumOff val="15000"/>
                  </a:schemeClr>
                </a:solidFill>
                <a:latin typeface="Montserrat"/>
              </a:rPr>
              <a:t>Ekosysteemitilinpidon kansainvälinen tilastostandardi ja sen todennäköisesti mukanaan tuoma EU:n tilastoasetuksen muutos edellyttää ekosysteemitilinpidon operationalisointia Suomessa</a:t>
            </a:r>
          </a:p>
          <a:p>
            <a:r>
              <a:rPr lang="fi-FI" sz="2000" dirty="0">
                <a:solidFill>
                  <a:schemeClr val="tx1">
                    <a:lumMod val="85000"/>
                    <a:lumOff val="15000"/>
                  </a:schemeClr>
                </a:solidFill>
                <a:latin typeface="Montserrat"/>
              </a:rPr>
              <a:t>Ekosysteemien laajuuden, tilan, niiden tuottamien ekosysteemipalveluiden tarjonnan ja kysynnän sekä luontopääoman arvon arvioiminen kansantalouden tilinpitoon yhteensopivalla tavalla ja tilastostandardin vaatimusten mukaisesti edellyttää monitoimijayhteistyötä</a:t>
            </a:r>
          </a:p>
          <a:p>
            <a:r>
              <a:rPr lang="fi-FI" sz="2000" dirty="0">
                <a:solidFill>
                  <a:schemeClr val="tx1">
                    <a:lumMod val="85000"/>
                    <a:lumOff val="15000"/>
                  </a:schemeClr>
                </a:solidFill>
                <a:latin typeface="Montserrat"/>
              </a:rPr>
              <a:t>Luontopääoman huomioimisen arkipäiväistäminen päätöksenteossa vaatii tiedontuottajien ja tiedonkäyttäjien avointa vuoropuhelua</a:t>
            </a:r>
          </a:p>
          <a:p>
            <a:r>
              <a:rPr lang="fi-FI" sz="2000" dirty="0">
                <a:solidFill>
                  <a:schemeClr val="tx1">
                    <a:lumMod val="85000"/>
                    <a:lumOff val="15000"/>
                  </a:schemeClr>
                </a:solidFill>
                <a:latin typeface="Montserrat"/>
              </a:rPr>
              <a:t>Tässä tilaisuudessa pohjustamme monitoimijayhteistyötä alustuksin ja keskusteluin</a:t>
            </a:r>
          </a:p>
          <a:p>
            <a:pPr marL="0" indent="0">
              <a:buNone/>
            </a:pPr>
            <a:endParaRPr lang="fi-FI" sz="2000" b="1" dirty="0">
              <a:solidFill>
                <a:schemeClr val="tx1">
                  <a:lumMod val="85000"/>
                  <a:lumOff val="15000"/>
                </a:schemeClr>
              </a:solidFill>
              <a:latin typeface="Montserrat" pitchFamily="2" charset="77"/>
            </a:endParaRPr>
          </a:p>
          <a:p>
            <a:pPr marL="0" indent="0">
              <a:buNone/>
            </a:pPr>
            <a:endParaRPr lang="fi-FI" sz="2000" b="1" dirty="0">
              <a:solidFill>
                <a:schemeClr val="tx1">
                  <a:lumMod val="85000"/>
                  <a:lumOff val="15000"/>
                </a:schemeClr>
              </a:solidFill>
              <a:latin typeface="Montserrat" pitchFamily="2" charset="77"/>
            </a:endParaRPr>
          </a:p>
        </p:txBody>
      </p:sp>
      <p:pic>
        <p:nvPicPr>
          <p:cNvPr id="8" name="Kuva 7">
            <a:extLst>
              <a:ext uri="{FF2B5EF4-FFF2-40B4-BE49-F238E27FC236}">
                <a16:creationId xmlns:a16="http://schemas.microsoft.com/office/drawing/2014/main" id="{21EC7D06-E22C-4424-8AF8-E7410CC7C6B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9" name="Kuva 8">
            <a:extLst>
              <a:ext uri="{FF2B5EF4-FFF2-40B4-BE49-F238E27FC236}">
                <a16:creationId xmlns:a16="http://schemas.microsoft.com/office/drawing/2014/main" id="{6655A6C4-9922-49E9-8F59-9A5BF8E59D0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1F6F7366-49D3-85E3-E30E-AA82B5F4E14D}"/>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spTree>
    <p:extLst>
      <p:ext uri="{BB962C8B-B14F-4D97-AF65-F5344CB8AC3E}">
        <p14:creationId xmlns:p14="http://schemas.microsoft.com/office/powerpoint/2010/main" val="3340772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8A8B515-EDCD-274D-8CE1-7CFFF2D722B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27734" y="-119508"/>
            <a:ext cx="2198152" cy="4778591"/>
          </a:xfrm>
          <a:prstGeom prst="rect">
            <a:avLst/>
          </a:prstGeom>
        </p:spPr>
      </p:pic>
      <p:pic>
        <p:nvPicPr>
          <p:cNvPr id="6" name="Kuva 5">
            <a:extLst>
              <a:ext uri="{FF2B5EF4-FFF2-40B4-BE49-F238E27FC236}">
                <a16:creationId xmlns:a16="http://schemas.microsoft.com/office/drawing/2014/main" id="{46820FB9-6EBF-F94B-A0EC-0CF70783AF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72792" y="6104382"/>
            <a:ext cx="1371600" cy="772668"/>
          </a:xfrm>
          <a:prstGeom prst="rect">
            <a:avLst/>
          </a:prstGeom>
        </p:spPr>
      </p:pic>
      <p:sp>
        <p:nvSpPr>
          <p:cNvPr id="7" name="Otsikko 1">
            <a:extLst>
              <a:ext uri="{FF2B5EF4-FFF2-40B4-BE49-F238E27FC236}">
                <a16:creationId xmlns:a16="http://schemas.microsoft.com/office/drawing/2014/main" id="{2CB8352C-D077-9D4C-A648-96629D3211A9}"/>
              </a:ext>
            </a:extLst>
          </p:cNvPr>
          <p:cNvSpPr>
            <a:spLocks noGrp="1"/>
          </p:cNvSpPr>
          <p:nvPr>
            <p:ph type="title"/>
          </p:nvPr>
        </p:nvSpPr>
        <p:spPr>
          <a:xfrm>
            <a:off x="839788" y="365125"/>
            <a:ext cx="9231864" cy="1325563"/>
          </a:xfrm>
        </p:spPr>
        <p:txBody>
          <a:bodyPr>
            <a:normAutofit/>
          </a:bodyPr>
          <a:lstStyle/>
          <a:p>
            <a:r>
              <a:rPr lang="fi-FI" sz="4000" b="1" dirty="0">
                <a:solidFill>
                  <a:srgbClr val="395152"/>
                </a:solidFill>
                <a:latin typeface="Poppins" pitchFamily="2" charset="77"/>
                <a:cs typeface="Poppins" pitchFamily="2" charset="77"/>
              </a:rPr>
              <a:t>Tausta ja tavoitteet (2/3)</a:t>
            </a:r>
          </a:p>
        </p:txBody>
      </p:sp>
      <p:sp>
        <p:nvSpPr>
          <p:cNvPr id="4" name="Sisällön paikkamerkki 3">
            <a:extLst>
              <a:ext uri="{FF2B5EF4-FFF2-40B4-BE49-F238E27FC236}">
                <a16:creationId xmlns:a16="http://schemas.microsoft.com/office/drawing/2014/main" id="{E5E15F62-C979-5341-A54A-22336498AF2D}"/>
              </a:ext>
            </a:extLst>
          </p:cNvPr>
          <p:cNvSpPr>
            <a:spLocks noGrp="1"/>
          </p:cNvSpPr>
          <p:nvPr>
            <p:ph idx="1"/>
          </p:nvPr>
        </p:nvSpPr>
        <p:spPr/>
        <p:txBody>
          <a:bodyPr vert="horz" lIns="91440" tIns="45720" rIns="91440" bIns="45720" rtlCol="0" anchor="t">
            <a:normAutofit lnSpcReduction="10000"/>
          </a:bodyPr>
          <a:lstStyle/>
          <a:p>
            <a:r>
              <a:rPr lang="fi-FI" sz="2000" dirty="0">
                <a:solidFill>
                  <a:schemeClr val="tx1">
                    <a:lumMod val="85000"/>
                    <a:lumOff val="15000"/>
                  </a:schemeClr>
                </a:solidFill>
                <a:latin typeface="Montserrat"/>
              </a:rPr>
              <a:t>Suomen ympäristökeskus (SYKE) on tehnyt pitkäjänteistä tutkimus- ja kehittämistyötä ekosysteemipalvelu- ja luontopääomakäsitteiden soveltamiseksi arkikielessä, suunnittelussa ja päätöksenteossa</a:t>
            </a:r>
          </a:p>
          <a:p>
            <a:r>
              <a:rPr lang="fi-FI" sz="2000" dirty="0">
                <a:solidFill>
                  <a:schemeClr val="tx1">
                    <a:lumMod val="85000"/>
                    <a:lumOff val="15000"/>
                  </a:schemeClr>
                </a:solidFill>
                <a:latin typeface="Montserrat" pitchFamily="2" charset="77"/>
              </a:rPr>
              <a:t>Tuoreimpana lähestymistapana on ekosysteemitilinpito, jonka kaikkia osa-alueita tukevaa tutkimus- ja kehitystyötä SYKE on tehnyt ja tekee parhaillaan useissa hankkeissa</a:t>
            </a:r>
          </a:p>
          <a:p>
            <a:r>
              <a:rPr lang="fi-FI" sz="2000" dirty="0">
                <a:solidFill>
                  <a:schemeClr val="tx1">
                    <a:lumMod val="85000"/>
                    <a:lumOff val="15000"/>
                  </a:schemeClr>
                </a:solidFill>
                <a:latin typeface="Montserrat" pitchFamily="2" charset="77"/>
              </a:rPr>
              <a:t>Tämän päivän tilaisuus on kahden hankkeen yhteistyötä:</a:t>
            </a:r>
          </a:p>
          <a:p>
            <a:r>
              <a:rPr lang="fi-FI" sz="2000" dirty="0">
                <a:solidFill>
                  <a:schemeClr val="tx1">
                    <a:lumMod val="85000"/>
                    <a:lumOff val="15000"/>
                  </a:schemeClr>
                </a:solidFill>
                <a:latin typeface="Montserrat" pitchFamily="2" charset="77"/>
              </a:rPr>
              <a:t>EU H2020 rahoitusohjelman </a:t>
            </a:r>
            <a:r>
              <a:rPr lang="fi-FI" sz="2000" b="1" dirty="0" err="1">
                <a:solidFill>
                  <a:schemeClr val="tx1">
                    <a:lumMod val="85000"/>
                    <a:lumOff val="15000"/>
                  </a:schemeClr>
                </a:solidFill>
                <a:latin typeface="Montserrat" pitchFamily="2" charset="77"/>
              </a:rPr>
              <a:t>Mapping</a:t>
            </a:r>
            <a:r>
              <a:rPr lang="fi-FI" sz="2000" b="1" dirty="0">
                <a:solidFill>
                  <a:schemeClr val="tx1">
                    <a:lumMod val="85000"/>
                    <a:lumOff val="15000"/>
                  </a:schemeClr>
                </a:solidFill>
                <a:latin typeface="Montserrat" pitchFamily="2" charset="77"/>
              </a:rPr>
              <a:t> and </a:t>
            </a:r>
            <a:r>
              <a:rPr lang="fi-FI" sz="2000" b="1" dirty="0" err="1">
                <a:solidFill>
                  <a:schemeClr val="tx1">
                    <a:lumMod val="85000"/>
                    <a:lumOff val="15000"/>
                  </a:schemeClr>
                </a:solidFill>
                <a:latin typeface="Montserrat" pitchFamily="2" charset="77"/>
              </a:rPr>
              <a:t>assessment</a:t>
            </a:r>
            <a:r>
              <a:rPr lang="fi-FI" sz="2000" b="1" dirty="0">
                <a:solidFill>
                  <a:schemeClr val="tx1">
                    <a:lumMod val="85000"/>
                    <a:lumOff val="15000"/>
                  </a:schemeClr>
                </a:solidFill>
                <a:latin typeface="Montserrat" pitchFamily="2" charset="77"/>
              </a:rPr>
              <a:t> for </a:t>
            </a:r>
            <a:r>
              <a:rPr lang="fi-FI" sz="2000" b="1" dirty="0" err="1">
                <a:solidFill>
                  <a:schemeClr val="tx1">
                    <a:lumMod val="85000"/>
                    <a:lumOff val="15000"/>
                  </a:schemeClr>
                </a:solidFill>
                <a:latin typeface="Montserrat" pitchFamily="2" charset="77"/>
              </a:rPr>
              <a:t>Integrated</a:t>
            </a:r>
            <a:r>
              <a:rPr lang="fi-FI" sz="2000" b="1" dirty="0">
                <a:solidFill>
                  <a:schemeClr val="tx1">
                    <a:lumMod val="85000"/>
                    <a:lumOff val="15000"/>
                  </a:schemeClr>
                </a:solidFill>
                <a:latin typeface="Montserrat" pitchFamily="2" charset="77"/>
              </a:rPr>
              <a:t> </a:t>
            </a:r>
            <a:r>
              <a:rPr lang="fi-FI" sz="2000" b="1" dirty="0" err="1">
                <a:solidFill>
                  <a:schemeClr val="tx1">
                    <a:lumMod val="85000"/>
                    <a:lumOff val="15000"/>
                  </a:schemeClr>
                </a:solidFill>
                <a:latin typeface="Montserrat" pitchFamily="2" charset="77"/>
              </a:rPr>
              <a:t>Ecosystem</a:t>
            </a:r>
            <a:r>
              <a:rPr lang="fi-FI" sz="2000" b="1" dirty="0">
                <a:solidFill>
                  <a:schemeClr val="tx1">
                    <a:lumMod val="85000"/>
                    <a:lumOff val="15000"/>
                  </a:schemeClr>
                </a:solidFill>
                <a:latin typeface="Montserrat" pitchFamily="2" charset="77"/>
              </a:rPr>
              <a:t> Accounting (MAIA) </a:t>
            </a:r>
            <a:r>
              <a:rPr lang="fi-FI" sz="2000" dirty="0">
                <a:solidFill>
                  <a:schemeClr val="tx1">
                    <a:lumMod val="85000"/>
                    <a:lumOff val="15000"/>
                  </a:schemeClr>
                </a:solidFill>
                <a:latin typeface="Montserrat" pitchFamily="2" charset="77"/>
              </a:rPr>
              <a:t>hanke, jonka tavoitteena on valtavirtaistaa luontopääoman tilinpito EU maissa </a:t>
            </a:r>
            <a:r>
              <a:rPr lang="en-US" sz="1400" dirty="0">
                <a:hlinkClick r:id="rId4"/>
              </a:rPr>
              <a:t>MAPPING AND ASSESSMENT FOR INTEGRATED ECOSYSTEM ACCOUNTING (maiaportal.eu)</a:t>
            </a:r>
            <a:endParaRPr lang="en-US" sz="1400" dirty="0"/>
          </a:p>
          <a:p>
            <a:r>
              <a:rPr lang="fi-FI" sz="2000" dirty="0">
                <a:solidFill>
                  <a:schemeClr val="tx1">
                    <a:lumMod val="85000"/>
                    <a:lumOff val="15000"/>
                  </a:schemeClr>
                </a:solidFill>
                <a:latin typeface="Montserrat" pitchFamily="2" charset="77"/>
              </a:rPr>
              <a:t>Ympäristöministeriön rahoittama </a:t>
            </a:r>
            <a:r>
              <a:rPr lang="fi-FI" sz="2000" b="1" dirty="0">
                <a:solidFill>
                  <a:schemeClr val="tx1">
                    <a:lumMod val="85000"/>
                    <a:lumOff val="15000"/>
                  </a:schemeClr>
                </a:solidFill>
                <a:latin typeface="Montserrat" pitchFamily="2" charset="77"/>
              </a:rPr>
              <a:t>Suomen ekosysteemiobservatorio (FEO) </a:t>
            </a:r>
            <a:r>
              <a:rPr lang="fi-FI" sz="2000" dirty="0">
                <a:solidFill>
                  <a:schemeClr val="tx1">
                    <a:lumMod val="85000"/>
                    <a:lumOff val="15000"/>
                  </a:schemeClr>
                </a:solidFill>
                <a:latin typeface="Montserrat" pitchFamily="2" charset="77"/>
              </a:rPr>
              <a:t>-edistää ekosysteemitilinpidon lähtöaineistojen käytettävyyttä käytännön pilottihankkeiden avulla </a:t>
            </a:r>
            <a:r>
              <a:rPr lang="fi-FI" sz="1400" dirty="0">
                <a:hlinkClick r:id="rId5"/>
              </a:rPr>
              <a:t>Suomen ekosysteemiobservatorio FEO - Suomen ekosysteemiobservatorio (FEO) (feosuomi.fi)</a:t>
            </a:r>
            <a:endParaRPr lang="fi-FI" sz="2000" dirty="0">
              <a:solidFill>
                <a:schemeClr val="tx1">
                  <a:lumMod val="85000"/>
                  <a:lumOff val="15000"/>
                </a:schemeClr>
              </a:solidFill>
              <a:latin typeface="Montserrat" pitchFamily="2" charset="77"/>
            </a:endParaRPr>
          </a:p>
          <a:p>
            <a:pPr marL="0" indent="0">
              <a:buNone/>
            </a:pPr>
            <a:endParaRPr lang="fi-FI" sz="2000" b="1" dirty="0">
              <a:solidFill>
                <a:schemeClr val="tx1">
                  <a:lumMod val="85000"/>
                  <a:lumOff val="15000"/>
                </a:schemeClr>
              </a:solidFill>
              <a:latin typeface="Montserrat" pitchFamily="2" charset="77"/>
            </a:endParaRPr>
          </a:p>
          <a:p>
            <a:pPr marL="0" indent="0">
              <a:buNone/>
            </a:pPr>
            <a:endParaRPr lang="fi-FI" sz="2000" b="1" dirty="0">
              <a:solidFill>
                <a:schemeClr val="tx1">
                  <a:lumMod val="85000"/>
                  <a:lumOff val="15000"/>
                </a:schemeClr>
              </a:solidFill>
              <a:latin typeface="Montserrat" pitchFamily="2" charset="77"/>
            </a:endParaRPr>
          </a:p>
        </p:txBody>
      </p:sp>
      <p:pic>
        <p:nvPicPr>
          <p:cNvPr id="8" name="Kuva 7">
            <a:extLst>
              <a:ext uri="{FF2B5EF4-FFF2-40B4-BE49-F238E27FC236}">
                <a16:creationId xmlns:a16="http://schemas.microsoft.com/office/drawing/2014/main" id="{21EC7D06-E22C-4424-8AF8-E7410CC7C6BC}"/>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9" name="Kuva 8">
            <a:extLst>
              <a:ext uri="{FF2B5EF4-FFF2-40B4-BE49-F238E27FC236}">
                <a16:creationId xmlns:a16="http://schemas.microsoft.com/office/drawing/2014/main" id="{6655A6C4-9922-49E9-8F59-9A5BF8E59D0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1F6F7366-49D3-85E3-E30E-AA82B5F4E14D}"/>
              </a:ext>
            </a:extLst>
          </p:cNvPr>
          <p:cNvSpPr txBox="1"/>
          <p:nvPr/>
        </p:nvSpPr>
        <p:spPr>
          <a:xfrm>
            <a:off x="-1" y="6487497"/>
            <a:ext cx="6772145" cy="830997"/>
          </a:xfrm>
          <a:prstGeom prst="rect">
            <a:avLst/>
          </a:prstGeom>
          <a:noFill/>
        </p:spPr>
        <p:txBody>
          <a:bodyPr wrap="square" lIns="91440" tIns="45720" rIns="91440" bIns="45720" anchor="t">
            <a:spAutoFit/>
          </a:bodyPr>
          <a:lstStyle/>
          <a:p>
            <a:pPr algn="l" rtl="0"/>
            <a:r>
              <a:rPr lang="fi-FI" sz="1600" dirty="0">
                <a:latin typeface="Montserrat"/>
              </a:rPr>
              <a:t>@Estilinpito |@</a:t>
            </a:r>
            <a:r>
              <a:rPr lang="fi-FI" sz="1600" dirty="0" err="1">
                <a:latin typeface="Montserrat"/>
              </a:rPr>
              <a:t>MAIA_EU_Project</a:t>
            </a:r>
            <a:r>
              <a:rPr lang="fi-FI" sz="1600" dirty="0">
                <a:latin typeface="Montserrat"/>
              </a:rPr>
              <a:t> | </a:t>
            </a:r>
            <a:r>
              <a:rPr lang="fi-FI" sz="1600" b="0" i="0" dirty="0">
                <a:effectLst/>
                <a:latin typeface="TwitterChirp"/>
              </a:rPr>
              <a:t>@FEO_fi</a:t>
            </a:r>
          </a:p>
          <a:p>
            <a:br>
              <a:rPr lang="fi-FI" sz="1600" b="0" i="0" dirty="0">
                <a:effectLst/>
                <a:latin typeface="Times New Roman" panose="02020603050405020304" pitchFamily="18" charset="0"/>
              </a:rPr>
            </a:br>
            <a:endParaRPr lang="fi-FI" sz="1600" dirty="0">
              <a:latin typeface="Montserrat" panose="00000500000000000000" pitchFamily="2" charset="0"/>
            </a:endParaRPr>
          </a:p>
        </p:txBody>
      </p:sp>
    </p:spTree>
    <p:extLst>
      <p:ext uri="{BB962C8B-B14F-4D97-AF65-F5344CB8AC3E}">
        <p14:creationId xmlns:p14="http://schemas.microsoft.com/office/powerpoint/2010/main" val="2248609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8A8B515-EDCD-274D-8CE1-7CFFF2D722B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27734" y="-119508"/>
            <a:ext cx="2198152" cy="4778591"/>
          </a:xfrm>
          <a:prstGeom prst="rect">
            <a:avLst/>
          </a:prstGeom>
        </p:spPr>
      </p:pic>
      <p:pic>
        <p:nvPicPr>
          <p:cNvPr id="6" name="Kuva 5">
            <a:extLst>
              <a:ext uri="{FF2B5EF4-FFF2-40B4-BE49-F238E27FC236}">
                <a16:creationId xmlns:a16="http://schemas.microsoft.com/office/drawing/2014/main" id="{46820FB9-6EBF-F94B-A0EC-0CF70783AF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72792" y="6104382"/>
            <a:ext cx="1371600" cy="772668"/>
          </a:xfrm>
          <a:prstGeom prst="rect">
            <a:avLst/>
          </a:prstGeom>
        </p:spPr>
      </p:pic>
      <p:sp>
        <p:nvSpPr>
          <p:cNvPr id="7" name="Otsikko 1">
            <a:extLst>
              <a:ext uri="{FF2B5EF4-FFF2-40B4-BE49-F238E27FC236}">
                <a16:creationId xmlns:a16="http://schemas.microsoft.com/office/drawing/2014/main" id="{2CB8352C-D077-9D4C-A648-96629D3211A9}"/>
              </a:ext>
            </a:extLst>
          </p:cNvPr>
          <p:cNvSpPr>
            <a:spLocks noGrp="1"/>
          </p:cNvSpPr>
          <p:nvPr>
            <p:ph type="title"/>
          </p:nvPr>
        </p:nvSpPr>
        <p:spPr>
          <a:xfrm>
            <a:off x="839788" y="365125"/>
            <a:ext cx="9231864" cy="1325563"/>
          </a:xfrm>
        </p:spPr>
        <p:txBody>
          <a:bodyPr>
            <a:normAutofit/>
          </a:bodyPr>
          <a:lstStyle/>
          <a:p>
            <a:r>
              <a:rPr lang="fi-FI" sz="4000" b="1" dirty="0">
                <a:solidFill>
                  <a:srgbClr val="395152"/>
                </a:solidFill>
                <a:latin typeface="Poppins" pitchFamily="2" charset="77"/>
                <a:cs typeface="Poppins" pitchFamily="2" charset="77"/>
              </a:rPr>
              <a:t>Tausta ja tavoitteet (3/3)</a:t>
            </a:r>
          </a:p>
        </p:txBody>
      </p:sp>
      <p:sp>
        <p:nvSpPr>
          <p:cNvPr id="4" name="Sisällön paikkamerkki 3">
            <a:extLst>
              <a:ext uri="{FF2B5EF4-FFF2-40B4-BE49-F238E27FC236}">
                <a16:creationId xmlns:a16="http://schemas.microsoft.com/office/drawing/2014/main" id="{E5E15F62-C979-5341-A54A-22336498AF2D}"/>
              </a:ext>
            </a:extLst>
          </p:cNvPr>
          <p:cNvSpPr>
            <a:spLocks noGrp="1"/>
          </p:cNvSpPr>
          <p:nvPr>
            <p:ph idx="1"/>
          </p:nvPr>
        </p:nvSpPr>
        <p:spPr/>
        <p:txBody>
          <a:bodyPr vert="horz" lIns="91440" tIns="45720" rIns="91440" bIns="45720" rtlCol="0" anchor="t">
            <a:normAutofit/>
          </a:bodyPr>
          <a:lstStyle/>
          <a:p>
            <a:r>
              <a:rPr lang="fi-FI" sz="2000" dirty="0">
                <a:solidFill>
                  <a:schemeClr val="tx1">
                    <a:lumMod val="85000"/>
                    <a:lumOff val="15000"/>
                  </a:schemeClr>
                </a:solidFill>
                <a:latin typeface="Montserrat" pitchFamily="2" charset="77"/>
              </a:rPr>
              <a:t>Sir </a:t>
            </a:r>
            <a:r>
              <a:rPr lang="fi-FI" sz="2000" dirty="0" err="1">
                <a:solidFill>
                  <a:schemeClr val="tx1">
                    <a:lumMod val="85000"/>
                    <a:lumOff val="15000"/>
                  </a:schemeClr>
                </a:solidFill>
                <a:latin typeface="Montserrat" pitchFamily="2" charset="77"/>
              </a:rPr>
              <a:t>Partha</a:t>
            </a:r>
            <a:r>
              <a:rPr lang="fi-FI" sz="2000" dirty="0">
                <a:solidFill>
                  <a:schemeClr val="tx1">
                    <a:lumMod val="85000"/>
                    <a:lumOff val="15000"/>
                  </a:schemeClr>
                </a:solidFill>
                <a:latin typeface="Montserrat" pitchFamily="2" charset="77"/>
              </a:rPr>
              <a:t> </a:t>
            </a:r>
            <a:r>
              <a:rPr lang="fi-FI" sz="2000" dirty="0" err="1">
                <a:solidFill>
                  <a:schemeClr val="tx1">
                    <a:lumMod val="85000"/>
                    <a:lumOff val="15000"/>
                  </a:schemeClr>
                </a:solidFill>
                <a:latin typeface="Montserrat" pitchFamily="2" charset="77"/>
              </a:rPr>
              <a:t>Dasguptan</a:t>
            </a:r>
            <a:r>
              <a:rPr lang="fi-FI" sz="2000" dirty="0">
                <a:solidFill>
                  <a:schemeClr val="tx1">
                    <a:lumMod val="85000"/>
                    <a:lumOff val="15000"/>
                  </a:schemeClr>
                </a:solidFill>
                <a:latin typeface="Montserrat" pitchFamily="2" charset="77"/>
              </a:rPr>
              <a:t> raportti ja hänen Suomen vierailunsa Talousneuvoston kutsumana 1.6.2022 </a:t>
            </a:r>
            <a:r>
              <a:rPr lang="fi-FI" sz="1400" dirty="0">
                <a:hlinkClick r:id="rId4"/>
              </a:rPr>
              <a:t>Ekologisesti kestävä talouspolitiikka tulevien vuosien haasteena: yhteiskunnan rakenteisiin vaaditaan merkittäviä muutoksia (valtioneuvosto.fi)</a:t>
            </a:r>
            <a:endParaRPr lang="fi-FI" sz="1400" dirty="0"/>
          </a:p>
          <a:p>
            <a:r>
              <a:rPr lang="fi-FI" sz="2000" dirty="0">
                <a:latin typeface="Montserrat" panose="00000500000000000000" pitchFamily="2" charset="0"/>
              </a:rPr>
              <a:t>Valtiovarainministeri Saarikko: ” Luonnon monimuotoisuus on ilmastonmuutosta haastavampi ilmiö etenkin taloudellisen ohjauksen näkökulmasta. Mittaamisen haasteeseen pyrkii osaltaan vastaamaan ekosysteemitilinpito, joka huomioisi sellaisetkin luontopääoman palvelut, joista ei synny markkinoilla myytäviä tuotteita tai palveluita. Ekosysteemitilinpidon hyödyntäminen taloudellisessa päätöksenteossa edellyttäisi rahamääräisiä indikaattoreita.”</a:t>
            </a:r>
          </a:p>
          <a:p>
            <a:r>
              <a:rPr lang="fi-FI" sz="2000" dirty="0">
                <a:latin typeface="Montserrat" panose="00000500000000000000" pitchFamily="2" charset="0"/>
              </a:rPr>
              <a:t>Ympäristö- ja ilmastoministeri Kari: ”</a:t>
            </a:r>
            <a:r>
              <a:rPr lang="en-US" sz="2000" dirty="0">
                <a:latin typeface="Montserrat" panose="00000500000000000000" pitchFamily="2" charset="0"/>
              </a:rPr>
              <a:t> Introducing tools such as ecosystem accounting would be a great way to keep track of our natural capital. Ecosystem accounting would give us an opportunity to see how the quantity and quality of our ecosystems and the services they provide change over time.”</a:t>
            </a:r>
            <a:endParaRPr lang="fi-FI" sz="2000" dirty="0">
              <a:latin typeface="Montserrat" panose="00000500000000000000" pitchFamily="2" charset="0"/>
            </a:endParaRPr>
          </a:p>
          <a:p>
            <a:endParaRPr lang="fi-FI" sz="2000" dirty="0">
              <a:latin typeface="Montserrat" panose="00000500000000000000" pitchFamily="2" charset="0"/>
            </a:endParaRPr>
          </a:p>
          <a:p>
            <a:endParaRPr lang="fi-FI" sz="2000" dirty="0">
              <a:solidFill>
                <a:schemeClr val="tx1">
                  <a:lumMod val="85000"/>
                  <a:lumOff val="15000"/>
                </a:schemeClr>
              </a:solidFill>
              <a:latin typeface="Montserrat" pitchFamily="2" charset="77"/>
            </a:endParaRPr>
          </a:p>
          <a:p>
            <a:pPr marL="0" indent="0">
              <a:buNone/>
            </a:pPr>
            <a:endParaRPr lang="fi-FI" sz="2000" b="1" dirty="0">
              <a:solidFill>
                <a:schemeClr val="tx1">
                  <a:lumMod val="85000"/>
                  <a:lumOff val="15000"/>
                </a:schemeClr>
              </a:solidFill>
              <a:latin typeface="Montserrat" pitchFamily="2" charset="77"/>
            </a:endParaRPr>
          </a:p>
          <a:p>
            <a:pPr marL="0" indent="0">
              <a:buNone/>
            </a:pPr>
            <a:endParaRPr lang="fi-FI" sz="2000" b="1" dirty="0">
              <a:solidFill>
                <a:schemeClr val="tx1">
                  <a:lumMod val="85000"/>
                  <a:lumOff val="15000"/>
                </a:schemeClr>
              </a:solidFill>
              <a:latin typeface="Montserrat" pitchFamily="2" charset="77"/>
            </a:endParaRPr>
          </a:p>
        </p:txBody>
      </p:sp>
      <p:pic>
        <p:nvPicPr>
          <p:cNvPr id="8" name="Kuva 7">
            <a:extLst>
              <a:ext uri="{FF2B5EF4-FFF2-40B4-BE49-F238E27FC236}">
                <a16:creationId xmlns:a16="http://schemas.microsoft.com/office/drawing/2014/main" id="{21EC7D06-E22C-4424-8AF8-E7410CC7C6B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9" name="Kuva 8">
            <a:extLst>
              <a:ext uri="{FF2B5EF4-FFF2-40B4-BE49-F238E27FC236}">
                <a16:creationId xmlns:a16="http://schemas.microsoft.com/office/drawing/2014/main" id="{6655A6C4-9922-49E9-8F59-9A5BF8E59D0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1F6F7366-49D3-85E3-E30E-AA82B5F4E14D}"/>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spTree>
    <p:extLst>
      <p:ext uri="{BB962C8B-B14F-4D97-AF65-F5344CB8AC3E}">
        <p14:creationId xmlns:p14="http://schemas.microsoft.com/office/powerpoint/2010/main" val="3895092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8A8B515-EDCD-274D-8CE1-7CFFF2D722B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27734" y="-119508"/>
            <a:ext cx="2198152" cy="4778591"/>
          </a:xfrm>
          <a:prstGeom prst="rect">
            <a:avLst/>
          </a:prstGeom>
        </p:spPr>
      </p:pic>
      <p:pic>
        <p:nvPicPr>
          <p:cNvPr id="6" name="Kuva 5">
            <a:extLst>
              <a:ext uri="{FF2B5EF4-FFF2-40B4-BE49-F238E27FC236}">
                <a16:creationId xmlns:a16="http://schemas.microsoft.com/office/drawing/2014/main" id="{46820FB9-6EBF-F94B-A0EC-0CF70783AF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72792" y="6104382"/>
            <a:ext cx="1371600" cy="772668"/>
          </a:xfrm>
          <a:prstGeom prst="rect">
            <a:avLst/>
          </a:prstGeom>
        </p:spPr>
      </p:pic>
      <p:sp>
        <p:nvSpPr>
          <p:cNvPr id="7" name="Otsikko 1">
            <a:extLst>
              <a:ext uri="{FF2B5EF4-FFF2-40B4-BE49-F238E27FC236}">
                <a16:creationId xmlns:a16="http://schemas.microsoft.com/office/drawing/2014/main" id="{2CB8352C-D077-9D4C-A648-96629D3211A9}"/>
              </a:ext>
            </a:extLst>
          </p:cNvPr>
          <p:cNvSpPr>
            <a:spLocks noGrp="1"/>
          </p:cNvSpPr>
          <p:nvPr>
            <p:ph type="title"/>
          </p:nvPr>
        </p:nvSpPr>
        <p:spPr>
          <a:xfrm>
            <a:off x="828792" y="185121"/>
            <a:ext cx="10515600" cy="1325563"/>
          </a:xfrm>
        </p:spPr>
        <p:txBody>
          <a:bodyPr>
            <a:normAutofit/>
          </a:bodyPr>
          <a:lstStyle/>
          <a:p>
            <a:r>
              <a:rPr lang="fi-FI" sz="4000" b="1" dirty="0">
                <a:solidFill>
                  <a:srgbClr val="395152"/>
                </a:solidFill>
                <a:latin typeface="Poppins" pitchFamily="2" charset="77"/>
                <a:cs typeface="Poppins" pitchFamily="2" charset="77"/>
              </a:rPr>
              <a:t>Alustukset</a:t>
            </a:r>
          </a:p>
        </p:txBody>
      </p:sp>
      <p:sp>
        <p:nvSpPr>
          <p:cNvPr id="13" name="Content Placeholder 12">
            <a:extLst>
              <a:ext uri="{FF2B5EF4-FFF2-40B4-BE49-F238E27FC236}">
                <a16:creationId xmlns:a16="http://schemas.microsoft.com/office/drawing/2014/main" id="{485C313F-DD4E-4B58-9DA8-648410D86958}"/>
              </a:ext>
            </a:extLst>
          </p:cNvPr>
          <p:cNvSpPr>
            <a:spLocks noGrp="1"/>
          </p:cNvSpPr>
          <p:nvPr>
            <p:ph idx="1"/>
          </p:nvPr>
        </p:nvSpPr>
        <p:spPr>
          <a:xfrm>
            <a:off x="582707" y="1281953"/>
            <a:ext cx="11241740" cy="4895010"/>
          </a:xfrm>
        </p:spPr>
        <p:txBody>
          <a:bodyPr>
            <a:normAutofit fontScale="92500" lnSpcReduction="20000"/>
          </a:bodyPr>
          <a:lstStyle/>
          <a:p>
            <a:pPr marL="457200" indent="-457200">
              <a:buFont typeface="+mj-lt"/>
              <a:buAutoNum type="arabicPeriod"/>
            </a:pPr>
            <a:r>
              <a:rPr lang="fi-FI" sz="1900" b="1" dirty="0">
                <a:solidFill>
                  <a:srgbClr val="000000"/>
                </a:solidFill>
                <a:effectLst/>
                <a:latin typeface="Montserrat" panose="00000500000000000000" pitchFamily="2" charset="0"/>
                <a:ea typeface="Arial" panose="020B0604020202020204" pitchFamily="34" charset="0"/>
                <a:cs typeface="Arial" panose="020B0604020202020204" pitchFamily="34" charset="0"/>
              </a:rPr>
              <a:t>Ekosysteemitilinpidon tilannekatsaus EU:ssa ja Suomessa </a:t>
            </a:r>
            <a:r>
              <a:rPr lang="fi-FI" sz="1900" dirty="0">
                <a:solidFill>
                  <a:srgbClr val="000000"/>
                </a:solidFill>
                <a:effectLst/>
                <a:latin typeface="Montserrat" panose="00000500000000000000" pitchFamily="2" charset="0"/>
                <a:ea typeface="Arial" panose="020B0604020202020204" pitchFamily="34" charset="0"/>
                <a:cs typeface="Arial" panose="020B0604020202020204" pitchFamily="34" charset="0"/>
              </a:rPr>
              <a:t>Pekka Hurskainen, Suomen ympäristökeskus</a:t>
            </a:r>
          </a:p>
          <a:p>
            <a:pPr marL="457200" indent="-457200">
              <a:buFont typeface="+mj-lt"/>
              <a:buAutoNum type="arabicPeriod"/>
            </a:pPr>
            <a:r>
              <a:rPr lang="fi-FI" sz="1900" b="1" dirty="0">
                <a:solidFill>
                  <a:srgbClr val="000000"/>
                </a:solidFill>
                <a:effectLst/>
                <a:latin typeface="Montserrat" panose="00000500000000000000" pitchFamily="2" charset="0"/>
                <a:ea typeface="Arial" panose="020B0604020202020204" pitchFamily="34" charset="0"/>
                <a:cs typeface="Arial" panose="020B0604020202020204" pitchFamily="34" charset="0"/>
              </a:rPr>
              <a:t>Luontopääoma kansantaloudessa </a:t>
            </a:r>
            <a:r>
              <a:rPr lang="fi-FI" sz="1900" dirty="0">
                <a:solidFill>
                  <a:srgbClr val="000000"/>
                </a:solidFill>
                <a:effectLst/>
                <a:latin typeface="Montserrat" panose="00000500000000000000" pitchFamily="2" charset="0"/>
                <a:ea typeface="Arial" panose="020B0604020202020204" pitchFamily="34" charset="0"/>
                <a:cs typeface="Arial" panose="020B0604020202020204" pitchFamily="34" charset="0"/>
              </a:rPr>
              <a:t>Sami Hautakangas, Valtiovarainministeriö</a:t>
            </a:r>
          </a:p>
          <a:p>
            <a:pPr marL="457200" indent="-457200">
              <a:buFont typeface="+mj-lt"/>
              <a:buAutoNum type="arabicPeriod"/>
            </a:pPr>
            <a:r>
              <a:rPr lang="fi-FI" sz="1900" b="1" dirty="0">
                <a:solidFill>
                  <a:srgbClr val="000000"/>
                </a:solidFill>
                <a:effectLst/>
                <a:latin typeface="Montserrat" panose="00000500000000000000" pitchFamily="2" charset="0"/>
                <a:ea typeface="Arial" panose="020B0604020202020204" pitchFamily="34" charset="0"/>
                <a:cs typeface="Arial" panose="020B0604020202020204" pitchFamily="34" charset="0"/>
              </a:rPr>
              <a:t>Suomen ekosysteemiobservatorion rooli kansallisen biodiversiteettistrategian toimeenpanossa </a:t>
            </a:r>
            <a:r>
              <a:rPr lang="fi-FI" sz="1900" dirty="0">
                <a:solidFill>
                  <a:srgbClr val="000000"/>
                </a:solidFill>
                <a:effectLst/>
                <a:latin typeface="Montserrat" panose="00000500000000000000" pitchFamily="2" charset="0"/>
                <a:ea typeface="Arial" panose="020B0604020202020204" pitchFamily="34" charset="0"/>
                <a:cs typeface="Arial" panose="020B0604020202020204" pitchFamily="34" charset="0"/>
              </a:rPr>
              <a:t>Peter Kullberg, Suomen ympäristökeskus ja Joona Lehtomäki, Ympäristöministeriö</a:t>
            </a:r>
          </a:p>
          <a:p>
            <a:pPr marL="457200" indent="-457200">
              <a:buFont typeface="+mj-lt"/>
              <a:buAutoNum type="arabicPeriod"/>
            </a:pPr>
            <a:r>
              <a:rPr lang="fi-FI" sz="1900" b="1" dirty="0">
                <a:latin typeface="Montserrat" panose="00000500000000000000" pitchFamily="2" charset="0"/>
              </a:rPr>
              <a:t>Ympäristötilinpito kestävän kehityksen mittarina </a:t>
            </a:r>
            <a:r>
              <a:rPr lang="fi-FI" sz="1900" dirty="0">
                <a:latin typeface="Montserrat" panose="00000500000000000000" pitchFamily="2" charset="0"/>
              </a:rPr>
              <a:t>Johanna Pakarinen, Tilastokeskus</a:t>
            </a:r>
          </a:p>
          <a:p>
            <a:pPr marL="457200" indent="-457200">
              <a:buFont typeface="+mj-lt"/>
              <a:buAutoNum type="arabicPeriod"/>
            </a:pPr>
            <a:r>
              <a:rPr lang="fi-FI" sz="1900" b="1" dirty="0">
                <a:effectLst/>
                <a:latin typeface="Montserrat" panose="00000500000000000000" pitchFamily="2" charset="0"/>
                <a:ea typeface="Calibri" panose="020F0502020204030204" pitchFamily="34" charset="0"/>
              </a:rPr>
              <a:t>Ekosysteemipalvelut – käytännön toimijan tietotarpeet </a:t>
            </a:r>
            <a:r>
              <a:rPr lang="fi-FI" sz="1900" dirty="0">
                <a:solidFill>
                  <a:srgbClr val="000000"/>
                </a:solidFill>
                <a:effectLst/>
                <a:latin typeface="Montserrat" panose="00000500000000000000" pitchFamily="2" charset="0"/>
                <a:ea typeface="Arial" panose="020B0604020202020204" pitchFamily="34" charset="0"/>
                <a:cs typeface="Arial" panose="020B0604020202020204" pitchFamily="34" charset="0"/>
              </a:rPr>
              <a:t>Timo </a:t>
            </a:r>
            <a:r>
              <a:rPr lang="fi-FI" sz="1900" dirty="0" err="1">
                <a:solidFill>
                  <a:srgbClr val="000000"/>
                </a:solidFill>
                <a:effectLst/>
                <a:latin typeface="Montserrat" panose="00000500000000000000" pitchFamily="2" charset="0"/>
                <a:ea typeface="Arial" panose="020B0604020202020204" pitchFamily="34" charset="0"/>
                <a:cs typeface="Arial" panose="020B0604020202020204" pitchFamily="34" charset="0"/>
              </a:rPr>
              <a:t>Lehesvirta</a:t>
            </a:r>
            <a:r>
              <a:rPr lang="fi-FI" sz="1900" dirty="0">
                <a:solidFill>
                  <a:srgbClr val="000000"/>
                </a:solidFill>
                <a:effectLst/>
                <a:latin typeface="Montserrat" panose="00000500000000000000" pitchFamily="2" charset="0"/>
                <a:ea typeface="Arial" panose="020B0604020202020204" pitchFamily="34" charset="0"/>
                <a:cs typeface="Arial" panose="020B0604020202020204" pitchFamily="34" charset="0"/>
              </a:rPr>
              <a:t>, Metsä Group</a:t>
            </a:r>
          </a:p>
          <a:p>
            <a:pPr marL="457200" indent="-457200">
              <a:buFont typeface="+mj-lt"/>
              <a:buAutoNum type="arabicPeriod"/>
            </a:pPr>
            <a:r>
              <a:rPr lang="fi-FI" sz="1900" b="1" dirty="0">
                <a:latin typeface="Montserrat" panose="00000500000000000000" pitchFamily="2" charset="0"/>
              </a:rPr>
              <a:t>Tilinpito virkistyskäyttöstrategian tukena </a:t>
            </a:r>
            <a:r>
              <a:rPr lang="fi-FI" sz="1900" dirty="0">
                <a:solidFill>
                  <a:srgbClr val="000000"/>
                </a:solidFill>
                <a:effectLst/>
                <a:latin typeface="Montserrat" panose="00000500000000000000" pitchFamily="2" charset="0"/>
                <a:ea typeface="Arial" panose="020B0604020202020204" pitchFamily="34" charset="0"/>
                <a:cs typeface="Arial" panose="020B0604020202020204" pitchFamily="34" charset="0"/>
              </a:rPr>
              <a:t>Tuija Lankia, Luonnonvarakeskus</a:t>
            </a:r>
          </a:p>
          <a:p>
            <a:pPr marL="457200" indent="-457200">
              <a:buFont typeface="+mj-lt"/>
              <a:buAutoNum type="arabicPeriod"/>
            </a:pPr>
            <a:r>
              <a:rPr lang="fi-FI" sz="1900" b="1" dirty="0">
                <a:latin typeface="Montserrat" panose="00000500000000000000" pitchFamily="2" charset="0"/>
              </a:rPr>
              <a:t>Ekosysteemitilinpito Suomen merenhoidon ja Luontostrategian tukena </a:t>
            </a:r>
            <a:r>
              <a:rPr lang="fi-FI" sz="1900" dirty="0">
                <a:solidFill>
                  <a:srgbClr val="000000"/>
                </a:solidFill>
                <a:effectLst/>
                <a:latin typeface="Montserrat" panose="00000500000000000000" pitchFamily="2" charset="0"/>
                <a:ea typeface="Arial" panose="020B0604020202020204" pitchFamily="34" charset="0"/>
                <a:cs typeface="Arial" panose="020B0604020202020204" pitchFamily="34" charset="0"/>
              </a:rPr>
              <a:t>Liisa Saikkonen, Suomen ympäristökeskus</a:t>
            </a:r>
          </a:p>
          <a:p>
            <a:pPr marL="457200" indent="-457200">
              <a:buFont typeface="+mj-lt"/>
              <a:buAutoNum type="arabicPeriod"/>
            </a:pPr>
            <a:r>
              <a:rPr lang="fi-FI" sz="1900" b="1" dirty="0">
                <a:latin typeface="Montserrat" panose="00000500000000000000" pitchFamily="2" charset="0"/>
              </a:rPr>
              <a:t>Kunnallisen ekosysteemitilinpidon mahdollisuudet </a:t>
            </a:r>
            <a:r>
              <a:rPr lang="fi-FI" sz="1900" dirty="0">
                <a:latin typeface="Montserrat" panose="00000500000000000000" pitchFamily="2" charset="0"/>
              </a:rPr>
              <a:t>Leena Kopperoinen, Suomen ympäristökeskus</a:t>
            </a:r>
          </a:p>
          <a:p>
            <a:pPr marL="457200" indent="-457200">
              <a:buFont typeface="+mj-lt"/>
              <a:buAutoNum type="arabicPeriod"/>
            </a:pPr>
            <a:r>
              <a:rPr lang="fi-FI" sz="1900" b="1" dirty="0">
                <a:latin typeface="Montserrat" panose="00000500000000000000" pitchFamily="2" charset="0"/>
              </a:rPr>
              <a:t>Tampere kohti ekosysteemitilinpitoa </a:t>
            </a:r>
            <a:r>
              <a:rPr lang="fi-FI" sz="1900" dirty="0">
                <a:latin typeface="Montserrat" panose="00000500000000000000" pitchFamily="2" charset="0"/>
              </a:rPr>
              <a:t>Emmi Nieminen, Tampereen kaupunki</a:t>
            </a:r>
          </a:p>
          <a:p>
            <a:pPr marL="457200" indent="-457200">
              <a:buFont typeface="+mj-lt"/>
              <a:buAutoNum type="arabicPeriod"/>
            </a:pPr>
            <a:r>
              <a:rPr lang="fi-FI" sz="1900" b="1" dirty="0">
                <a:latin typeface="Montserrat" panose="00000500000000000000" pitchFamily="2" charset="0"/>
              </a:rPr>
              <a:t>Ekosysteemitilinpito organisaatioissa? </a:t>
            </a:r>
            <a:r>
              <a:rPr lang="fi-FI" sz="1900" dirty="0">
                <a:latin typeface="Montserrat" panose="00000500000000000000" pitchFamily="2" charset="0"/>
              </a:rPr>
              <a:t>Hiili- ja luontojalanjälki tuloslaskelmassa. Sami </a:t>
            </a:r>
            <a:r>
              <a:rPr lang="fi-FI" sz="1900" dirty="0" err="1">
                <a:latin typeface="Montserrat" panose="00000500000000000000" pitchFamily="2" charset="0"/>
              </a:rPr>
              <a:t>El</a:t>
            </a:r>
            <a:r>
              <a:rPr lang="fi-FI" sz="1900" dirty="0">
                <a:latin typeface="Montserrat" panose="00000500000000000000" pitchFamily="2" charset="0"/>
              </a:rPr>
              <a:t> </a:t>
            </a:r>
            <a:r>
              <a:rPr lang="fi-FI" sz="1900" dirty="0" err="1">
                <a:latin typeface="Montserrat" panose="00000500000000000000" pitchFamily="2" charset="0"/>
              </a:rPr>
              <a:t>Geneidy</a:t>
            </a:r>
            <a:r>
              <a:rPr lang="fi-FI" sz="1900" dirty="0">
                <a:latin typeface="Montserrat" panose="00000500000000000000" pitchFamily="2" charset="0"/>
              </a:rPr>
              <a:t>, Jyväskylän yliopisto </a:t>
            </a:r>
          </a:p>
          <a:p>
            <a:pPr marL="457200" indent="-457200">
              <a:buFont typeface="+mj-lt"/>
              <a:buAutoNum type="arabicPeriod"/>
            </a:pPr>
            <a:r>
              <a:rPr lang="fi-FI" sz="1900" b="1" dirty="0" err="1">
                <a:latin typeface="Montserrat" panose="00000500000000000000" pitchFamily="2" charset="0"/>
              </a:rPr>
              <a:t>Forestry</a:t>
            </a:r>
            <a:r>
              <a:rPr lang="fi-FI" sz="1900" b="1" dirty="0">
                <a:latin typeface="Montserrat" panose="00000500000000000000" pitchFamily="2" charset="0"/>
              </a:rPr>
              <a:t> TEP pilvilaskenta-alusta metsien ja ympäristön seurantaan </a:t>
            </a:r>
            <a:r>
              <a:rPr lang="fi-FI" sz="1900" dirty="0">
                <a:latin typeface="Montserrat" panose="00000500000000000000" pitchFamily="2" charset="0"/>
              </a:rPr>
              <a:t>Jukka Miettinen, Teknologian tutkimuskeskus VTT Oy</a:t>
            </a:r>
          </a:p>
          <a:p>
            <a:endParaRPr lang="fi-FI" sz="2000" b="1" dirty="0">
              <a:latin typeface="Montserrat" panose="00000500000000000000" pitchFamily="2" charset="0"/>
            </a:endParaRPr>
          </a:p>
        </p:txBody>
      </p:sp>
      <p:pic>
        <p:nvPicPr>
          <p:cNvPr id="8" name="Kuva 7">
            <a:extLst>
              <a:ext uri="{FF2B5EF4-FFF2-40B4-BE49-F238E27FC236}">
                <a16:creationId xmlns:a16="http://schemas.microsoft.com/office/drawing/2014/main" id="{21EC7D06-E22C-4424-8AF8-E7410CC7C6B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9" name="Kuva 8">
            <a:extLst>
              <a:ext uri="{FF2B5EF4-FFF2-40B4-BE49-F238E27FC236}">
                <a16:creationId xmlns:a16="http://schemas.microsoft.com/office/drawing/2014/main" id="{6655A6C4-9922-49E9-8F59-9A5BF8E59D0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1F6F7366-49D3-85E3-E30E-AA82B5F4E14D}"/>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spTree>
    <p:extLst>
      <p:ext uri="{BB962C8B-B14F-4D97-AF65-F5344CB8AC3E}">
        <p14:creationId xmlns:p14="http://schemas.microsoft.com/office/powerpoint/2010/main" val="251026061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4AA3914AEF08B46B5748BAD0C9343D1" ma:contentTypeVersion="12" ma:contentTypeDescription="Luo uusi asiakirja." ma:contentTypeScope="" ma:versionID="dad1d199a788a2cfc67a3335c2c1394d">
  <xsd:schema xmlns:xsd="http://www.w3.org/2001/XMLSchema" xmlns:xs="http://www.w3.org/2001/XMLSchema" xmlns:p="http://schemas.microsoft.com/office/2006/metadata/properties" xmlns:ns2="40a89f8e-2002-4b92-9e39-307302374348" xmlns:ns3="b789af2a-8775-471c-b549-654095ec777f" targetNamespace="http://schemas.microsoft.com/office/2006/metadata/properties" ma:root="true" ma:fieldsID="18ba2de84fc51442f682dc56bbad95e9" ns2:_="" ns3:_="">
    <xsd:import namespace="40a89f8e-2002-4b92-9e39-307302374348"/>
    <xsd:import namespace="b789af2a-8775-471c-b549-654095ec77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a89f8e-2002-4b92-9e39-3073023743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Kuvien tunnisteet" ma:readOnly="false" ma:fieldId="{5cf76f15-5ced-4ddc-b409-7134ff3c332f}" ma:taxonomyMulti="true" ma:sspId="f0c6d1fd-3a9d-41b9-87db-5b8f164e01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89af2a-8775-471c-b549-654095ec777f"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16" nillable="true" ma:displayName="Taxonomy Catch All Column" ma:hidden="true" ma:list="{94f2b4bf-e1d0-4a8a-8534-b9b53314324c}" ma:internalName="TaxCatchAll" ma:showField="CatchAllData" ma:web="b789af2a-8775-471c-b549-654095ec77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a89f8e-2002-4b92-9e39-307302374348">
      <Terms xmlns="http://schemas.microsoft.com/office/infopath/2007/PartnerControls"/>
    </lcf76f155ced4ddcb4097134ff3c332f>
    <TaxCatchAll xmlns="b789af2a-8775-471c-b549-654095ec777f" xsi:nil="true"/>
    <SharedWithUsers xmlns="b789af2a-8775-471c-b549-654095ec777f">
      <UserInfo>
        <DisplayName/>
        <AccountId xsi:nil="true"/>
        <AccountType/>
      </UserInfo>
    </SharedWithUsers>
  </documentManagement>
</p:properties>
</file>

<file path=customXml/itemProps1.xml><?xml version="1.0" encoding="utf-8"?>
<ds:datastoreItem xmlns:ds="http://schemas.openxmlformats.org/officeDocument/2006/customXml" ds:itemID="{183D57D0-0B2A-4B7E-8953-9ABF447183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a89f8e-2002-4b92-9e39-307302374348"/>
    <ds:schemaRef ds:uri="b789af2a-8775-471c-b549-654095ec7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D8718B-5C09-48FE-9486-234459926C02}">
  <ds:schemaRefs>
    <ds:schemaRef ds:uri="http://schemas.microsoft.com/sharepoint/v3/contenttype/forms"/>
  </ds:schemaRefs>
</ds:datastoreItem>
</file>

<file path=customXml/itemProps3.xml><?xml version="1.0" encoding="utf-8"?>
<ds:datastoreItem xmlns:ds="http://schemas.openxmlformats.org/officeDocument/2006/customXml" ds:itemID="{9BB638F7-20E7-485E-AC8D-E3494DE85829}">
  <ds:schemaRefs>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b789af2a-8775-471c-b549-654095ec777f"/>
    <ds:schemaRef ds:uri="40a89f8e-2002-4b92-9e39-307302374348"/>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1964</TotalTime>
  <Words>489</Words>
  <Application>Microsoft Office PowerPoint</Application>
  <PresentationFormat>Laajakuva</PresentationFormat>
  <Paragraphs>41</Paragraphs>
  <Slides>5</Slides>
  <Notes>1</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5</vt:i4>
      </vt:variant>
    </vt:vector>
  </HeadingPairs>
  <TitlesOfParts>
    <vt:vector size="14" baseType="lpstr">
      <vt:lpstr>Arial</vt:lpstr>
      <vt:lpstr>Calibri</vt:lpstr>
      <vt:lpstr>Calibri Light</vt:lpstr>
      <vt:lpstr>Montserrat</vt:lpstr>
      <vt:lpstr>Poppins</vt:lpstr>
      <vt:lpstr>Roboto</vt:lpstr>
      <vt:lpstr>Times New Roman</vt:lpstr>
      <vt:lpstr>TwitterChirp</vt:lpstr>
      <vt:lpstr>Office-teema</vt:lpstr>
      <vt:lpstr>Tervetuloa &amp; tilaisuuden tavoitteet</vt:lpstr>
      <vt:lpstr>Tausta ja tavoitteet (1/3)</vt:lpstr>
      <vt:lpstr>Tausta ja tavoitteet (2/3)</vt:lpstr>
      <vt:lpstr>Tausta ja tavoitteet (3/3)</vt:lpstr>
      <vt:lpstr>Alustukset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Kohti ekosysteemitilinpidon toimijaverkostoa (PPT-pohja)</dc:title>
  <dc:creator>Microsoft Office User</dc:creator>
  <cp:lastModifiedBy>Hurskainen Pekka</cp:lastModifiedBy>
  <cp:revision>121</cp:revision>
  <dcterms:created xsi:type="dcterms:W3CDTF">2020-12-08T11:10:52Z</dcterms:created>
  <dcterms:modified xsi:type="dcterms:W3CDTF">2022-06-16T07:05:09Z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0x01010034AA3914AEF08B46B5748BAD0C9343D1</vt:lpwstr>
  </property>
  <property fmtid="{D5CDD505-2E9C-101B-9397-08002B2CF9AE}" pid="3" name="MediaServiceImageTags">
    <vt:lpwstr/>
  </property>
  <property fmtid="{D5CDD505-2E9C-101B-9397-08002B2CF9AE}" pid="4" name="Order">
    <vt:lpwstr>45700.0000000000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